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1C37-9029-4666-BF60-9C98B028C2D1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D733-B061-4DF2-8562-E4487ABEE5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58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b="1" dirty="0" smtClean="0"/>
              <a:t>Planejamento Estratégico de Campanhas Eleitorais</a:t>
            </a:r>
            <a:br>
              <a:rPr lang="pt-BR" sz="4800" b="1" dirty="0" smtClean="0"/>
            </a:b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Dra. Katia </a:t>
            </a:r>
            <a:r>
              <a:rPr lang="pt-BR" dirty="0" err="1" smtClean="0"/>
              <a:t>Saisi</a:t>
            </a:r>
            <a:endParaRPr lang="pt-BR" dirty="0" smtClean="0"/>
          </a:p>
          <a:p>
            <a:r>
              <a:rPr lang="pt-BR" dirty="0" smtClean="0"/>
              <a:t>Instituto do Legislativo Paulista</a:t>
            </a:r>
          </a:p>
        </p:txBody>
      </p:sp>
    </p:spTree>
    <p:extLst>
      <p:ext uri="{BB962C8B-B14F-4D97-AF65-F5344CB8AC3E}">
        <p14:creationId xmlns:p14="http://schemas.microsoft.com/office/powerpoint/2010/main" xmlns="" val="343615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8 – Organização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b="1" dirty="0"/>
              <a:t>Objetivos: </a:t>
            </a:r>
            <a:r>
              <a:rPr lang="pt-BR" sz="1800" dirty="0" smtClean="0"/>
              <a:t>Nesta aula veremos como administrar </a:t>
            </a:r>
            <a:r>
              <a:rPr lang="pt-BR" sz="1800" dirty="0"/>
              <a:t>uma campanha eleitoral: a definição da equipe, do organograma, do </a:t>
            </a:r>
            <a:r>
              <a:rPr lang="pt-BR" sz="1800" dirty="0" smtClean="0"/>
              <a:t>cronograma </a:t>
            </a:r>
            <a:r>
              <a:rPr lang="pt-BR" sz="1800" dirty="0"/>
              <a:t>e do orçamento. </a:t>
            </a:r>
            <a:endParaRPr lang="pt-BR" sz="1800" dirty="0" smtClean="0"/>
          </a:p>
          <a:p>
            <a:r>
              <a:rPr lang="pt-BR" sz="1800" b="1" dirty="0" smtClean="0"/>
              <a:t>Tópicos</a:t>
            </a:r>
            <a:r>
              <a:rPr lang="pt-BR" sz="1800" dirty="0" smtClean="0"/>
              <a:t>: </a:t>
            </a:r>
          </a:p>
          <a:p>
            <a:pPr lvl="1"/>
            <a:r>
              <a:rPr lang="pt-BR" sz="1600" dirty="0" smtClean="0"/>
              <a:t>Equipe</a:t>
            </a:r>
          </a:p>
          <a:p>
            <a:pPr lvl="2"/>
            <a:r>
              <a:rPr lang="pt-BR" sz="1400" dirty="0" smtClean="0"/>
              <a:t>Profissionais habilitados x trabalho voluntário</a:t>
            </a:r>
          </a:p>
          <a:p>
            <a:pPr lvl="2"/>
            <a:r>
              <a:rPr lang="pt-BR" sz="1400" dirty="0"/>
              <a:t>Tipologia dos voluntários</a:t>
            </a:r>
          </a:p>
          <a:p>
            <a:pPr lvl="1"/>
            <a:r>
              <a:rPr lang="pt-BR" sz="1600" smtClean="0"/>
              <a:t>Organograma</a:t>
            </a:r>
            <a:endParaRPr lang="pt-BR" sz="1600" dirty="0"/>
          </a:p>
          <a:p>
            <a:pPr lvl="2"/>
            <a:r>
              <a:rPr lang="pt-BR" sz="1400" dirty="0"/>
              <a:t>Cargos e </a:t>
            </a:r>
            <a:r>
              <a:rPr lang="pt-BR" sz="1400" dirty="0" smtClean="0"/>
              <a:t>funções: O candidato, Conselho Político, Agenda, Coordenador </a:t>
            </a:r>
            <a:r>
              <a:rPr lang="pt-BR" sz="1400" dirty="0"/>
              <a:t>geral da </a:t>
            </a:r>
            <a:r>
              <a:rPr lang="pt-BR" sz="1400" dirty="0" smtClean="0"/>
              <a:t>campanha, Núcleo </a:t>
            </a:r>
            <a:r>
              <a:rPr lang="pt-BR" sz="1400" dirty="0"/>
              <a:t>de Relações Institucionais e </a:t>
            </a:r>
            <a:r>
              <a:rPr lang="pt-BR" sz="1400" dirty="0" smtClean="0"/>
              <a:t>Alianças, Núcleo </a:t>
            </a:r>
            <a:r>
              <a:rPr lang="pt-BR" sz="1400" dirty="0"/>
              <a:t>de Ação </a:t>
            </a:r>
            <a:r>
              <a:rPr lang="pt-BR" sz="1400" dirty="0" smtClean="0"/>
              <a:t>Política, Núcleo Operacional, Núcleo </a:t>
            </a:r>
            <a:r>
              <a:rPr lang="pt-BR" sz="1400" dirty="0"/>
              <a:t>Administrativo </a:t>
            </a:r>
            <a:r>
              <a:rPr lang="pt-BR" sz="1400" dirty="0" smtClean="0"/>
              <a:t>Financeiro, Núcleo </a:t>
            </a:r>
            <a:r>
              <a:rPr lang="pt-BR" sz="1400" dirty="0"/>
              <a:t>de </a:t>
            </a:r>
            <a:r>
              <a:rPr lang="pt-BR" sz="1400" dirty="0" smtClean="0"/>
              <a:t>Comunicação e Assessoria </a:t>
            </a:r>
            <a:r>
              <a:rPr lang="pt-BR" sz="1400" dirty="0"/>
              <a:t>Jurídica</a:t>
            </a:r>
          </a:p>
          <a:p>
            <a:pPr lvl="1"/>
            <a:r>
              <a:rPr lang="pt-BR" sz="1600" dirty="0"/>
              <a:t>Orçamento</a:t>
            </a:r>
          </a:p>
          <a:p>
            <a:pPr lvl="2"/>
            <a:r>
              <a:rPr lang="pt-BR" sz="1400" dirty="0"/>
              <a:t>Etapas</a:t>
            </a:r>
          </a:p>
          <a:p>
            <a:pPr lvl="2"/>
            <a:r>
              <a:rPr lang="pt-BR" sz="1400" dirty="0"/>
              <a:t>Despesas a serem consideradas</a:t>
            </a:r>
          </a:p>
          <a:p>
            <a:pPr lvl="2"/>
            <a:r>
              <a:rPr lang="pt-BR" sz="1400" dirty="0"/>
              <a:t>Doações</a:t>
            </a:r>
          </a:p>
          <a:p>
            <a:pPr lvl="2"/>
            <a:r>
              <a:rPr lang="pt-BR" sz="1400" dirty="0"/>
              <a:t>Financiamento de aliados</a:t>
            </a:r>
          </a:p>
          <a:p>
            <a:pPr lvl="1"/>
            <a:r>
              <a:rPr lang="pt-BR" sz="1600" dirty="0"/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xmlns="" val="86328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curso visa preparar candidatos e assessores para a elaboração do planejamento estratégico e </a:t>
            </a:r>
            <a:r>
              <a:rPr lang="pt-BR" dirty="0" smtClean="0"/>
              <a:t>tático </a:t>
            </a:r>
            <a:r>
              <a:rPr lang="pt-BR" dirty="0"/>
              <a:t>da campanha eleitoral, de modo a subsidiar as decisões políticas e de comunicação. </a:t>
            </a:r>
          </a:p>
          <a:p>
            <a:r>
              <a:rPr lang="pt-BR" dirty="0"/>
              <a:t>Para tanto, oferece um panorama sobre os princípios do pensamento estratégico, da </a:t>
            </a:r>
            <a:r>
              <a:rPr lang="pt-BR" dirty="0" smtClean="0"/>
              <a:t>criatividade</a:t>
            </a:r>
            <a:r>
              <a:rPr lang="pt-BR" dirty="0"/>
              <a:t>, do marketing político e eleitoral, das pesquisas de opinião e da comunicação </a:t>
            </a:r>
            <a:r>
              <a:rPr lang="pt-BR" dirty="0" smtClean="0"/>
              <a:t>pessoal </a:t>
            </a:r>
            <a:r>
              <a:rPr lang="pt-BR" dirty="0"/>
              <a:t>e de massa, com ênfase na diferentes formas de propaganda e relação com a imprensa, </a:t>
            </a:r>
            <a:r>
              <a:rPr lang="pt-BR" dirty="0" smtClean="0"/>
              <a:t>como </a:t>
            </a:r>
            <a:r>
              <a:rPr lang="pt-BR" dirty="0"/>
              <a:t>ferramentas de construção da imagem do político. </a:t>
            </a:r>
          </a:p>
        </p:txBody>
      </p:sp>
    </p:spTree>
    <p:extLst>
      <p:ext uri="{BB962C8B-B14F-4D97-AF65-F5344CB8AC3E}">
        <p14:creationId xmlns:p14="http://schemas.microsoft.com/office/powerpoint/2010/main" xmlns="" val="32468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</a:t>
            </a:r>
            <a:r>
              <a:rPr lang="pt-BR" sz="4000" dirty="0" smtClean="0"/>
              <a:t>1 – Origens </a:t>
            </a:r>
            <a:r>
              <a:rPr lang="pt-BR" sz="4000" dirty="0"/>
              <a:t>do pensamento estratégico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Objetivo</a:t>
            </a:r>
            <a:r>
              <a:rPr lang="pt-BR" dirty="0"/>
              <a:t>: Antes de entrarmos propriamente no como agir estrategicamente em política, vamos voltar nosso olhar para o campo militar, onde o termo “estratégia” tem sua origem. O objetivo desta aula é conhecer os principais estrategistas e seus princípios, ideias, </a:t>
            </a:r>
            <a:r>
              <a:rPr lang="pt-BR" dirty="0" smtClean="0"/>
              <a:t>conceitos e </a:t>
            </a:r>
            <a:r>
              <a:rPr lang="pt-BR" dirty="0"/>
              <a:t>axiomas que moldaram a política como conhecemos hoje.</a:t>
            </a:r>
          </a:p>
          <a:p>
            <a:r>
              <a:rPr lang="pt-BR" b="1" dirty="0"/>
              <a:t>Tópicos:</a:t>
            </a:r>
            <a:endParaRPr lang="pt-BR" dirty="0"/>
          </a:p>
          <a:p>
            <a:pPr lvl="1"/>
            <a:r>
              <a:rPr lang="pt-BR" dirty="0"/>
              <a:t>Sun </a:t>
            </a:r>
            <a:r>
              <a:rPr lang="pt-BR" dirty="0" err="1"/>
              <a:t>Tzu</a:t>
            </a:r>
            <a:r>
              <a:rPr lang="pt-BR" dirty="0"/>
              <a:t> e </a:t>
            </a:r>
            <a:r>
              <a:rPr lang="pt-BR" i="1" dirty="0"/>
              <a:t>A Arte da Guerra</a:t>
            </a:r>
            <a:endParaRPr lang="pt-BR" dirty="0"/>
          </a:p>
          <a:p>
            <a:pPr lvl="1"/>
            <a:r>
              <a:rPr lang="pt-BR" dirty="0"/>
              <a:t>Nicolau Eymerich e o </a:t>
            </a:r>
            <a:r>
              <a:rPr lang="pt-BR" i="1" dirty="0"/>
              <a:t>Manual dos Inquisidores</a:t>
            </a:r>
            <a:endParaRPr lang="pt-BR" dirty="0"/>
          </a:p>
          <a:p>
            <a:pPr lvl="1"/>
            <a:r>
              <a:rPr lang="pt-BR" dirty="0"/>
              <a:t>Maquiavel e </a:t>
            </a:r>
            <a:r>
              <a:rPr lang="pt-BR" i="1" dirty="0"/>
              <a:t>O Príncipe</a:t>
            </a:r>
            <a:endParaRPr lang="pt-BR" dirty="0"/>
          </a:p>
          <a:p>
            <a:pPr lvl="1"/>
            <a:r>
              <a:rPr lang="pt-BR" dirty="0" err="1"/>
              <a:t>Miyamoto</a:t>
            </a:r>
            <a:r>
              <a:rPr lang="pt-BR" dirty="0"/>
              <a:t> </a:t>
            </a:r>
            <a:r>
              <a:rPr lang="pt-BR" dirty="0" err="1"/>
              <a:t>Musashi</a:t>
            </a:r>
            <a:r>
              <a:rPr lang="pt-BR" dirty="0"/>
              <a:t> e </a:t>
            </a:r>
            <a:r>
              <a:rPr lang="pt-BR" i="1" dirty="0"/>
              <a:t>O Livro dos Cinco Anéis</a:t>
            </a:r>
            <a:endParaRPr lang="pt-BR" dirty="0"/>
          </a:p>
          <a:p>
            <a:pPr lvl="1"/>
            <a:r>
              <a:rPr lang="pt-BR" dirty="0"/>
              <a:t>Cardeal </a:t>
            </a:r>
            <a:r>
              <a:rPr lang="pt-BR" dirty="0" err="1"/>
              <a:t>Mazarin</a:t>
            </a:r>
            <a:r>
              <a:rPr lang="pt-BR" dirty="0"/>
              <a:t> e o </a:t>
            </a:r>
            <a:r>
              <a:rPr lang="pt-BR" i="1" dirty="0"/>
              <a:t>Breviário dos Políticos</a:t>
            </a:r>
            <a:endParaRPr lang="pt-BR" dirty="0"/>
          </a:p>
          <a:p>
            <a:pPr lvl="1"/>
            <a:r>
              <a:rPr lang="pt-BR" dirty="0"/>
              <a:t>Karl von </a:t>
            </a:r>
            <a:r>
              <a:rPr lang="pt-BR" dirty="0" err="1"/>
              <a:t>Clausewitz</a:t>
            </a:r>
            <a:r>
              <a:rPr lang="pt-BR" dirty="0"/>
              <a:t> e </a:t>
            </a:r>
            <a:r>
              <a:rPr lang="pt-BR" i="1" dirty="0"/>
              <a:t>Da Guerra</a:t>
            </a:r>
            <a:endParaRPr lang="pt-BR" dirty="0"/>
          </a:p>
          <a:p>
            <a:pPr lvl="1"/>
            <a:r>
              <a:rPr lang="pt-BR" dirty="0" err="1"/>
              <a:t>Liddell</a:t>
            </a:r>
            <a:r>
              <a:rPr lang="pt-BR" dirty="0"/>
              <a:t> Hart e </a:t>
            </a:r>
            <a:r>
              <a:rPr lang="pt-BR" i="1" dirty="0"/>
              <a:t>As Grandes Guerras da História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1628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2 – Estratégia e </a:t>
            </a:r>
            <a:r>
              <a:rPr lang="pt-BR" sz="4000" dirty="0" smtClean="0"/>
              <a:t>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Objetivo: </a:t>
            </a:r>
            <a:r>
              <a:rPr lang="pt-BR" dirty="0"/>
              <a:t>Esta aula visa estimular a percepção e a criação de diferenciais competitivos para a atuação do assessor parlamentar. Para tanto, vamos entender o que é estratégia, a partir de suas origens, definições, motivações e desafios, passando por sua aplicação na gestão estratégica no mundo corporativo. Vamos ver também como a criatividade e o autoconhecimento são aliados importantes nesse processo.</a:t>
            </a:r>
          </a:p>
          <a:p>
            <a:r>
              <a:rPr lang="pt-BR" b="1" dirty="0"/>
              <a:t>Tópicos:</a:t>
            </a:r>
            <a:endParaRPr lang="pt-BR" dirty="0"/>
          </a:p>
          <a:p>
            <a:pPr lvl="1"/>
            <a:r>
              <a:rPr lang="pt-BR" dirty="0"/>
              <a:t>Estratégia x tática: conceituação </a:t>
            </a:r>
          </a:p>
          <a:p>
            <a:pPr lvl="1"/>
            <a:r>
              <a:rPr lang="pt-BR" dirty="0"/>
              <a:t>Posturas típicas em relação ao planejamento estratégico</a:t>
            </a:r>
          </a:p>
          <a:p>
            <a:pPr lvl="1"/>
            <a:r>
              <a:rPr lang="pt-BR" dirty="0"/>
              <a:t>Desafios estratégicos</a:t>
            </a:r>
          </a:p>
          <a:p>
            <a:pPr lvl="1"/>
            <a:r>
              <a:rPr lang="pt-BR" dirty="0"/>
              <a:t>Conceitos básicos de estratégia</a:t>
            </a:r>
          </a:p>
          <a:p>
            <a:pPr lvl="1"/>
            <a:r>
              <a:rPr lang="pt-BR" dirty="0"/>
              <a:t>Gestão estratégica</a:t>
            </a:r>
          </a:p>
          <a:p>
            <a:pPr lvl="1"/>
            <a:r>
              <a:rPr lang="pt-BR" dirty="0"/>
              <a:t>Processo criativo</a:t>
            </a:r>
          </a:p>
          <a:p>
            <a:pPr lvl="1"/>
            <a:r>
              <a:rPr lang="pt-BR" dirty="0"/>
              <a:t>Mitos a serem combatidos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0427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3 – Planejamento em marketing político e </a:t>
            </a:r>
            <a:r>
              <a:rPr lang="pt-BR" sz="4000" dirty="0" smtClean="0"/>
              <a:t>eleitoral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400" b="1" dirty="0"/>
              <a:t>Objetivo: </a:t>
            </a:r>
            <a:r>
              <a:rPr lang="pt-BR" sz="2400" dirty="0"/>
              <a:t>Nesta aula vamos aplicar os princípios já vistos de gestão estratégica ao planejamento do marketing político e eleitoral, identificando seus componentes e formas de ação.</a:t>
            </a:r>
            <a:endParaRPr lang="pt-BR" sz="2000" dirty="0"/>
          </a:p>
          <a:p>
            <a:r>
              <a:rPr lang="pt-BR" sz="2400" b="1" dirty="0"/>
              <a:t>Tópicos:</a:t>
            </a:r>
            <a:endParaRPr lang="pt-BR" sz="2000" dirty="0"/>
          </a:p>
          <a:p>
            <a:pPr lvl="1"/>
            <a:r>
              <a:rPr lang="pt-BR" dirty="0"/>
              <a:t>Sociedade e política</a:t>
            </a:r>
            <a:endParaRPr lang="pt-BR" sz="1800" dirty="0"/>
          </a:p>
          <a:p>
            <a:pPr lvl="1"/>
            <a:r>
              <a:rPr lang="pt-BR" dirty="0"/>
              <a:t>Estruturação, representação e participação política</a:t>
            </a:r>
            <a:endParaRPr lang="pt-BR" sz="1800" dirty="0"/>
          </a:p>
          <a:p>
            <a:pPr lvl="1"/>
            <a:r>
              <a:rPr lang="pt-BR" dirty="0"/>
              <a:t>Partidos políticos e conotações ideológicas</a:t>
            </a:r>
            <a:endParaRPr lang="pt-BR" sz="1800" dirty="0"/>
          </a:p>
          <a:p>
            <a:pPr lvl="1"/>
            <a:r>
              <a:rPr lang="pt-BR" dirty="0"/>
              <a:t>Propostas programáticas ou programas táticos</a:t>
            </a:r>
            <a:endParaRPr lang="pt-BR" sz="1800" dirty="0"/>
          </a:p>
          <a:p>
            <a:pPr lvl="1"/>
            <a:r>
              <a:rPr lang="pt-BR" dirty="0"/>
              <a:t>Correlação de forças</a:t>
            </a:r>
            <a:endParaRPr lang="pt-BR" sz="1800" dirty="0"/>
          </a:p>
          <a:p>
            <a:pPr lvl="1"/>
            <a:r>
              <a:rPr lang="pt-BR" dirty="0"/>
              <a:t>Estratégias e táticas políticas:</a:t>
            </a:r>
            <a:endParaRPr lang="pt-BR" sz="1800" dirty="0"/>
          </a:p>
          <a:p>
            <a:pPr lvl="2"/>
            <a:r>
              <a:rPr lang="pt-BR" dirty="0"/>
              <a:t>Objetivos</a:t>
            </a:r>
            <a:endParaRPr lang="pt-BR" sz="1600" dirty="0"/>
          </a:p>
          <a:p>
            <a:pPr lvl="2"/>
            <a:r>
              <a:rPr lang="pt-BR" dirty="0"/>
              <a:t>Adversários</a:t>
            </a:r>
            <a:endParaRPr lang="pt-BR" sz="1600" dirty="0"/>
          </a:p>
          <a:p>
            <a:pPr lvl="2"/>
            <a:r>
              <a:rPr lang="pt-BR" dirty="0"/>
              <a:t>Base social e política</a:t>
            </a:r>
            <a:endParaRPr lang="pt-BR" sz="1600" dirty="0"/>
          </a:p>
          <a:p>
            <a:pPr lvl="2"/>
            <a:r>
              <a:rPr lang="pt-BR" dirty="0"/>
              <a:t>Aliados</a:t>
            </a:r>
            <a:endParaRPr lang="pt-BR" sz="1600" dirty="0"/>
          </a:p>
          <a:p>
            <a:pPr lvl="2"/>
            <a:r>
              <a:rPr lang="pt-BR" dirty="0"/>
              <a:t>Programas e propostas</a:t>
            </a:r>
            <a:endParaRPr lang="pt-BR" sz="1600" dirty="0"/>
          </a:p>
          <a:p>
            <a:pPr lvl="2"/>
            <a:r>
              <a:rPr lang="pt-BR" dirty="0"/>
              <a:t>Perfil do candidato</a:t>
            </a:r>
            <a:endParaRPr lang="pt-BR" sz="1600" dirty="0"/>
          </a:p>
          <a:p>
            <a:pPr lvl="2"/>
            <a:r>
              <a:rPr lang="pt-BR" dirty="0"/>
              <a:t>Táticas</a:t>
            </a:r>
            <a:endParaRPr lang="pt-BR" sz="1600" dirty="0"/>
          </a:p>
          <a:p>
            <a:pPr lvl="1"/>
            <a:r>
              <a:rPr lang="pt-BR" dirty="0"/>
              <a:t>O plano estratégico</a:t>
            </a:r>
            <a:endParaRPr lang="pt-BR" sz="1800" dirty="0"/>
          </a:p>
          <a:p>
            <a:pPr lvl="1"/>
            <a:r>
              <a:rPr lang="pt-BR" dirty="0"/>
              <a:t>Relação entre o marketing político e o comercial</a:t>
            </a:r>
            <a:endParaRPr lang="pt-BR" sz="1800" dirty="0"/>
          </a:p>
          <a:p>
            <a:pPr lvl="1"/>
            <a:r>
              <a:rPr lang="pt-BR" dirty="0"/>
              <a:t>Público-alvo x posicionamento</a:t>
            </a:r>
            <a:endParaRPr lang="pt-BR" sz="1800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135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4 – Pesquisas de </a:t>
            </a:r>
            <a:r>
              <a:rPr lang="pt-BR" sz="4000" dirty="0" smtClean="0"/>
              <a:t>opinião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b="1" dirty="0"/>
              <a:t>Objetivos: </a:t>
            </a:r>
            <a:r>
              <a:rPr lang="pt-BR" sz="2400" dirty="0"/>
              <a:t>Esta aula visa apresentar como as pesquisas auxiliam na formulação estratégica e no monitoramento da campanha, por meio da apresentação dos diferentes tipos de pesquisa existentes, os momentos adequados à aplicação de cada tipo, suas técnicas e a interpretação de seus dados.</a:t>
            </a:r>
            <a:r>
              <a:rPr lang="pt-BR" sz="2400" b="1" dirty="0"/>
              <a:t> </a:t>
            </a:r>
            <a:endParaRPr lang="pt-BR" sz="2000" dirty="0"/>
          </a:p>
          <a:p>
            <a:r>
              <a:rPr lang="pt-BR" sz="2400" b="1" dirty="0"/>
              <a:t>Tópicos:</a:t>
            </a:r>
            <a:endParaRPr lang="pt-BR" sz="2000" dirty="0"/>
          </a:p>
          <a:p>
            <a:pPr lvl="1"/>
            <a:r>
              <a:rPr lang="pt-BR" dirty="0"/>
              <a:t>Campanhas, estratégias e pesquisas</a:t>
            </a:r>
            <a:endParaRPr lang="pt-BR" sz="1800" dirty="0"/>
          </a:p>
          <a:p>
            <a:pPr lvl="1"/>
            <a:r>
              <a:rPr lang="pt-BR" dirty="0"/>
              <a:t>Identificação do contexto político-social</a:t>
            </a:r>
            <a:endParaRPr lang="pt-BR" sz="1800" dirty="0"/>
          </a:p>
          <a:p>
            <a:pPr lvl="1"/>
            <a:r>
              <a:rPr lang="pt-BR" dirty="0"/>
              <a:t>Pesquisas qualitativas </a:t>
            </a:r>
            <a:endParaRPr lang="pt-BR" sz="1800" dirty="0"/>
          </a:p>
          <a:p>
            <a:pPr lvl="2"/>
            <a:r>
              <a:rPr lang="pt-BR" dirty="0"/>
              <a:t>Entrevistas em profundidade</a:t>
            </a:r>
            <a:endParaRPr lang="pt-BR" sz="1600" dirty="0"/>
          </a:p>
          <a:p>
            <a:pPr lvl="2"/>
            <a:r>
              <a:rPr lang="pt-BR" dirty="0"/>
              <a:t>Grupos de discussão</a:t>
            </a:r>
            <a:endParaRPr lang="pt-BR" sz="1600" dirty="0"/>
          </a:p>
          <a:p>
            <a:pPr lvl="2"/>
            <a:r>
              <a:rPr lang="pt-BR" i="1" dirty="0" err="1"/>
              <a:t>Viewfacts</a:t>
            </a:r>
            <a:endParaRPr lang="pt-BR" sz="1600" dirty="0"/>
          </a:p>
          <a:p>
            <a:pPr lvl="1"/>
            <a:r>
              <a:rPr lang="pt-BR" dirty="0"/>
              <a:t>Pesquisas quantitativas </a:t>
            </a:r>
            <a:endParaRPr lang="pt-BR" sz="1800" dirty="0"/>
          </a:p>
          <a:p>
            <a:pPr lvl="2"/>
            <a:r>
              <a:rPr lang="pt-BR" dirty="0"/>
              <a:t>Perfil do eleitorado</a:t>
            </a:r>
            <a:endParaRPr lang="pt-BR" sz="1600" dirty="0"/>
          </a:p>
          <a:p>
            <a:pPr lvl="2"/>
            <a:r>
              <a:rPr lang="pt-BR" dirty="0"/>
              <a:t>Intenção de voto (espontâneo e estimulado)</a:t>
            </a:r>
            <a:endParaRPr lang="pt-BR" sz="1600" dirty="0"/>
          </a:p>
          <a:p>
            <a:pPr lvl="2"/>
            <a:r>
              <a:rPr lang="pt-BR" dirty="0"/>
              <a:t>Potencial de voto</a:t>
            </a:r>
            <a:endParaRPr lang="pt-BR" sz="1600" dirty="0"/>
          </a:p>
          <a:p>
            <a:pPr lvl="2"/>
            <a:r>
              <a:rPr lang="pt-BR" dirty="0"/>
              <a:t>Grau de conhecimento</a:t>
            </a:r>
            <a:endParaRPr lang="pt-BR" sz="1600" dirty="0"/>
          </a:p>
          <a:p>
            <a:pPr lvl="2"/>
            <a:r>
              <a:rPr lang="pt-BR" dirty="0"/>
              <a:t>Razões da escolha</a:t>
            </a:r>
            <a:endParaRPr lang="pt-BR" sz="1600" dirty="0"/>
          </a:p>
          <a:p>
            <a:pPr lvl="1"/>
            <a:r>
              <a:rPr lang="pt-BR" dirty="0"/>
              <a:t>Recomendações finais</a:t>
            </a:r>
          </a:p>
        </p:txBody>
      </p:sp>
    </p:spTree>
    <p:extLst>
      <p:ext uri="{BB962C8B-B14F-4D97-AF65-F5344CB8AC3E}">
        <p14:creationId xmlns:p14="http://schemas.microsoft.com/office/powerpoint/2010/main" xmlns="" val="153316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5 – Definição das estratégias de comunicação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b="1" dirty="0"/>
              <a:t>Objetivos: </a:t>
            </a:r>
            <a:r>
              <a:rPr lang="pt-BR" sz="2400" dirty="0"/>
              <a:t>Veremos a importância da comunicação para o político apresentar sua proposta de governo ou ação parlamentar, e como escolher as estratégias de comunicação mais adequadas para convencer. Nesta aula, será dada especial atenção à comunicação interpessoal, ou corpo-a-corpo. Na próxima, o foco será a propaganda nos meios de comunicação de massa.</a:t>
            </a:r>
            <a:endParaRPr lang="pt-BR" sz="2000" dirty="0"/>
          </a:p>
          <a:p>
            <a:r>
              <a:rPr lang="pt-BR" sz="2400" b="1" dirty="0"/>
              <a:t>Tópicos:</a:t>
            </a:r>
            <a:endParaRPr lang="pt-BR" sz="2000" dirty="0"/>
          </a:p>
          <a:p>
            <a:pPr lvl="1"/>
            <a:r>
              <a:rPr lang="pt-BR" dirty="0"/>
              <a:t>Comunicação e opinião pública</a:t>
            </a:r>
            <a:endParaRPr lang="pt-BR" sz="1000" dirty="0"/>
          </a:p>
          <a:p>
            <a:pPr lvl="1"/>
            <a:r>
              <a:rPr lang="pt-BR" dirty="0"/>
              <a:t>Proposta de governo e de ação parlamentar</a:t>
            </a:r>
            <a:endParaRPr lang="pt-BR" sz="1000" dirty="0"/>
          </a:p>
          <a:p>
            <a:pPr lvl="1"/>
            <a:r>
              <a:rPr lang="pt-BR" dirty="0"/>
              <a:t>Estratégias de comunicação</a:t>
            </a:r>
            <a:endParaRPr lang="pt-BR" sz="1800" dirty="0"/>
          </a:p>
          <a:p>
            <a:pPr lvl="2"/>
            <a:r>
              <a:rPr lang="pt-BR" dirty="0"/>
              <a:t>Identidade</a:t>
            </a:r>
            <a:endParaRPr lang="pt-BR" sz="1600" dirty="0"/>
          </a:p>
          <a:p>
            <a:pPr lvl="2"/>
            <a:r>
              <a:rPr lang="pt-BR" dirty="0"/>
              <a:t>Conceito</a:t>
            </a:r>
            <a:endParaRPr lang="pt-BR" sz="1600" dirty="0"/>
          </a:p>
          <a:p>
            <a:pPr lvl="2"/>
            <a:r>
              <a:rPr lang="pt-BR" dirty="0"/>
              <a:t>Imagem</a:t>
            </a:r>
            <a:endParaRPr lang="pt-BR" sz="1600" dirty="0"/>
          </a:p>
          <a:p>
            <a:pPr lvl="1"/>
            <a:r>
              <a:rPr lang="pt-BR" dirty="0"/>
              <a:t>Simbologia da marca</a:t>
            </a:r>
            <a:endParaRPr lang="pt-BR" sz="1800" dirty="0"/>
          </a:p>
          <a:p>
            <a:pPr lvl="1"/>
            <a:r>
              <a:rPr lang="pt-BR" dirty="0"/>
              <a:t>Corpo-a-corpo</a:t>
            </a:r>
            <a:endParaRPr lang="pt-BR" sz="1800" dirty="0"/>
          </a:p>
          <a:p>
            <a:pPr lvl="2"/>
            <a:r>
              <a:rPr lang="pt-BR" dirty="0"/>
              <a:t>Comícios e eventos</a:t>
            </a:r>
            <a:endParaRPr lang="pt-BR" sz="1600" dirty="0"/>
          </a:p>
          <a:p>
            <a:pPr lvl="2"/>
            <a:r>
              <a:rPr lang="pt-BR" dirty="0"/>
              <a:t>Discurso</a:t>
            </a:r>
            <a:endParaRPr lang="pt-BR" sz="1600" dirty="0"/>
          </a:p>
          <a:p>
            <a:pPr lvl="2"/>
            <a:r>
              <a:rPr lang="pt-BR" dirty="0"/>
              <a:t>Militância</a:t>
            </a:r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0401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6 – Propaganda nos meios de comunicação de </a:t>
            </a:r>
            <a:r>
              <a:rPr lang="pt-BR" sz="4000" dirty="0" smtClean="0"/>
              <a:t>massa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Objetivos: </a:t>
            </a:r>
            <a:r>
              <a:rPr lang="pt-BR" dirty="0"/>
              <a:t>A meta desta aula é identificar as particularidades de cada meio de comunicação de massa, sejam eles </a:t>
            </a:r>
            <a:r>
              <a:rPr lang="pt-BR" dirty="0" smtClean="0"/>
              <a:t>impressos (jornais, revistas, cartazes, santinhos e outros), </a:t>
            </a:r>
            <a:r>
              <a:rPr lang="pt-BR" dirty="0"/>
              <a:t>eletrônicos (televisão e rádio) e digitais </a:t>
            </a:r>
            <a:r>
              <a:rPr lang="pt-BR" dirty="0" smtClean="0"/>
              <a:t>(sites, blogs e </a:t>
            </a:r>
            <a:r>
              <a:rPr lang="pt-BR" dirty="0"/>
              <a:t>redes sociais) e as melhores maneiras de obter resultados positivos com </a:t>
            </a:r>
            <a:r>
              <a:rPr lang="pt-BR" dirty="0" smtClean="0"/>
              <a:t>a propaganda </a:t>
            </a:r>
            <a:r>
              <a:rPr lang="pt-BR" dirty="0"/>
              <a:t>em cada um.</a:t>
            </a:r>
          </a:p>
          <a:p>
            <a:r>
              <a:rPr lang="pt-BR" b="1" dirty="0"/>
              <a:t>Tópicos: </a:t>
            </a:r>
            <a:endParaRPr lang="pt-BR" dirty="0"/>
          </a:p>
          <a:p>
            <a:pPr lvl="1"/>
            <a:r>
              <a:rPr lang="pt-BR" dirty="0"/>
              <a:t>Mídia impressa</a:t>
            </a:r>
          </a:p>
          <a:p>
            <a:pPr lvl="1"/>
            <a:r>
              <a:rPr lang="pt-BR" dirty="0"/>
              <a:t>Horário Gratuito da Propaganda Eleitoral</a:t>
            </a:r>
          </a:p>
          <a:p>
            <a:pPr lvl="1"/>
            <a:r>
              <a:rPr lang="pt-BR" dirty="0"/>
              <a:t>Importância da TV</a:t>
            </a:r>
          </a:p>
          <a:p>
            <a:pPr lvl="1"/>
            <a:r>
              <a:rPr lang="pt-BR" dirty="0"/>
              <a:t>Vantagens do rádio</a:t>
            </a:r>
          </a:p>
          <a:p>
            <a:pPr lvl="1"/>
            <a:r>
              <a:rPr lang="pt-BR" dirty="0"/>
              <a:t>Mídias digitais</a:t>
            </a:r>
          </a:p>
          <a:p>
            <a:pPr lvl="1"/>
            <a:r>
              <a:rPr lang="pt-BR" dirty="0"/>
              <a:t>Propaganda x Jornalismo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54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Aula 7 - Relações com a </a:t>
            </a:r>
            <a:r>
              <a:rPr lang="pt-BR" sz="4000" dirty="0" smtClean="0"/>
              <a:t>imprensa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Objetivos: </a:t>
            </a:r>
            <a:r>
              <a:rPr lang="pt-BR" dirty="0"/>
              <a:t>Dada a importância da imprensa na formação da opinião pública, nesta aula veremos em detalhes como o político deve se relacionar com jornalistas, com dicas para ganhar espaço, dar entrevistas, evitar erros e distorções e construir sua imagem pública, bem como gerenciar momentos de crise midiática.</a:t>
            </a:r>
          </a:p>
          <a:p>
            <a:r>
              <a:rPr lang="pt-BR" b="1" dirty="0"/>
              <a:t>Tópicos:</a:t>
            </a:r>
            <a:endParaRPr lang="pt-BR" dirty="0"/>
          </a:p>
          <a:p>
            <a:pPr lvl="1"/>
            <a:r>
              <a:rPr lang="pt-BR" dirty="0"/>
              <a:t>O que pensam os jornalistas sobre os políticos</a:t>
            </a:r>
          </a:p>
          <a:p>
            <a:pPr lvl="1"/>
            <a:r>
              <a:rPr lang="pt-BR" dirty="0"/>
              <a:t>O que é </a:t>
            </a:r>
            <a:r>
              <a:rPr lang="pt-BR" dirty="0" smtClean="0"/>
              <a:t>notícia</a:t>
            </a:r>
          </a:p>
          <a:p>
            <a:pPr lvl="1"/>
            <a:r>
              <a:rPr lang="pt-BR" dirty="0"/>
              <a:t>Tipos de entrevistas </a:t>
            </a:r>
            <a:r>
              <a:rPr lang="pt-BR" dirty="0" smtClean="0"/>
              <a:t> e tipos </a:t>
            </a:r>
            <a:r>
              <a:rPr lang="pt-BR" dirty="0"/>
              <a:t>de discursos jornalísticos</a:t>
            </a:r>
          </a:p>
          <a:p>
            <a:pPr lvl="1"/>
            <a:r>
              <a:rPr lang="pt-BR" dirty="0"/>
              <a:t>O que dizer durante a </a:t>
            </a:r>
            <a:r>
              <a:rPr lang="pt-BR" dirty="0" smtClean="0"/>
              <a:t>entrevista, roteiro </a:t>
            </a:r>
            <a:r>
              <a:rPr lang="pt-BR" dirty="0"/>
              <a:t>de </a:t>
            </a:r>
            <a:r>
              <a:rPr lang="pt-BR" dirty="0" smtClean="0"/>
              <a:t>respostas, como </a:t>
            </a:r>
            <a:r>
              <a:rPr lang="pt-BR" dirty="0"/>
              <a:t>planejar o </a:t>
            </a:r>
            <a:r>
              <a:rPr lang="pt-BR" dirty="0" smtClean="0"/>
              <a:t>discurso e roteiro </a:t>
            </a:r>
            <a:r>
              <a:rPr lang="pt-BR" dirty="0"/>
              <a:t>para produção de discurso</a:t>
            </a:r>
          </a:p>
          <a:p>
            <a:pPr lvl="1"/>
            <a:r>
              <a:rPr lang="pt-BR" dirty="0"/>
              <a:t>Posturas </a:t>
            </a:r>
            <a:r>
              <a:rPr lang="pt-BR" dirty="0" smtClean="0"/>
              <a:t>inadequadas</a:t>
            </a:r>
          </a:p>
          <a:p>
            <a:pPr lvl="1"/>
            <a:r>
              <a:rPr lang="pt-BR" dirty="0" smtClean="0"/>
              <a:t>Gestão de crises</a:t>
            </a:r>
          </a:p>
          <a:p>
            <a:pPr lvl="1"/>
            <a:r>
              <a:rPr lang="pt-BR" dirty="0" smtClean="0"/>
              <a:t>Recomendações úteis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8992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</TotalTime>
  <Words>908</Words>
  <Application>Microsoft Office PowerPoint</Application>
  <PresentationFormat>Apresentação na tela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Adjacência</vt:lpstr>
      <vt:lpstr>Planejamento Estratégico de Campanhas Eleitorais </vt:lpstr>
      <vt:lpstr>Objetivo da disciplina</vt:lpstr>
      <vt:lpstr>Aula 1 – Origens do pensamento estratégico</vt:lpstr>
      <vt:lpstr>Aula 2 – Estratégia e planejamento</vt:lpstr>
      <vt:lpstr>Aula 3 – Planejamento em marketing político e eleitoral</vt:lpstr>
      <vt:lpstr>Aula 4 – Pesquisas de opinião</vt:lpstr>
      <vt:lpstr>Aula 5 – Definição das estratégias de comunicação </vt:lpstr>
      <vt:lpstr>Aula 6 – Propaganda nos meios de comunicação de massa</vt:lpstr>
      <vt:lpstr>Aula 7 - Relações com a imprensa</vt:lpstr>
      <vt:lpstr>Aula 8 – Organização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Atuação Parlamentar</dc:title>
  <dc:creator>User</dc:creator>
  <cp:lastModifiedBy>ALESP</cp:lastModifiedBy>
  <cp:revision>16</cp:revision>
  <dcterms:created xsi:type="dcterms:W3CDTF">2013-10-05T12:16:06Z</dcterms:created>
  <dcterms:modified xsi:type="dcterms:W3CDTF">2014-05-12T16:43:54Z</dcterms:modified>
</cp:coreProperties>
</file>